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12"/>
  </p:handoutMasterIdLst>
  <p:sldIdLst>
    <p:sldId id="256" r:id="rId3"/>
    <p:sldId id="266" r:id="rId4"/>
    <p:sldId id="258" r:id="rId5"/>
    <p:sldId id="259" r:id="rId6"/>
    <p:sldId id="260" r:id="rId7"/>
    <p:sldId id="262" r:id="rId8"/>
    <p:sldId id="263" r:id="rId9"/>
    <p:sldId id="264" r:id="rId10"/>
    <p:sldId id="267" r:id="rId11"/>
  </p:sldIdLst>
  <p:sldSz cx="9144000" cy="6858000" type="screen4x3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02CBA-44C4-4460-87DE-34B07AC56935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852A3-4A6B-4752-980B-2686F1DE7B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014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D8161-D8DC-41DB-849F-FACF74DF2A9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98C98-853F-4218-869D-945C9D16A56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8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FC032-E5E1-4DBA-B8CF-7738243C3AE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A089A-6F63-428A-8BD0-E67F470F414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821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9196B-EB39-4CC9-9580-FCCF20BE0F7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FEEFD-6416-4178-8BB3-7EC9A5A1B9E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503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4F2F8-286F-4738-8AEE-C2262E6F614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3EA47-74A9-476E-B189-9A1B7D58FEA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4679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D59F8-8485-4ED9-AF03-A9F39EF82D7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B8060-C525-4820-8EA1-5ACDC54179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853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67CC8-8CC7-4A5B-9AA0-4A9C2B2A9DA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3E0F4-26A0-4B0E-9053-CC702F3CDE3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7242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25D22-EF07-431B-9D76-10D3F88D6F3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6BF45-82BC-45C3-87D5-6DE4A9C0914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4758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03E4E-5A2C-4056-B136-3059BCCD759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C081C-E000-4CD6-82E6-8DC524E409A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0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64939-FEB5-4980-9F1C-DAF74862C56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65828-4355-4602-B2C0-6A9BF0C8571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5923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FE872-412B-48B3-BE89-B57D1380429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B8E10-6990-462B-A622-85CF5EF0703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7185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8F258-3C79-49AF-A229-FE6E4763EBB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9D913-9FD1-4722-91EE-48A81AF7D78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5911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E319-2E05-445B-95DF-8288ACF9496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453E6-188B-4BD4-B4B0-B38750F156A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2766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E1CBA-56A3-4FD7-8E11-B0E1FDDDB01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0041A-AC40-48EE-960D-FE2ED9D8A8F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3968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57381-7DE1-4154-8E58-283F43A3A51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C464B-8933-4BE5-9A85-DF582DDFCF9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1055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09949-E737-477F-84B4-3108B046B4F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AC189-6FEF-4DE1-A62E-61FDC0C17E3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0364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1A36E-6A58-461F-A81B-52C3BE10AA9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B1999-043B-430A-8AAA-D6278399634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3724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2E9C9-91FE-4185-B786-C29EA4581DC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D38FF-6088-4FB3-88F8-5E03055B270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612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A295ED-3A86-4FB5-B1B3-9C4CCDA36F2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22.12.2016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52F19C-7990-41A3-A2F4-ECBB4B56F50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42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2187674"/>
          </a:xfrm>
        </p:spPr>
        <p:txBody>
          <a:bodyPr>
            <a:normAutofit fontScale="90000"/>
          </a:bodyPr>
          <a:lstStyle/>
          <a:p>
            <a:r>
              <a:rPr lang="ru-RU" dirty="0"/>
              <a:t>Новая отчетная форма №</a:t>
            </a:r>
            <a:r>
              <a:rPr lang="ru-RU" dirty="0" smtClean="0"/>
              <a:t>13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/>
              <a:t>Сведения  о беременности с абортивным исходом»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301208"/>
            <a:ext cx="7854696" cy="1152128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>
                <a:solidFill>
                  <a:srgbClr val="002060"/>
                </a:solidFill>
              </a:rPr>
              <a:t>                  </a:t>
            </a:r>
            <a:r>
              <a:rPr lang="ru-RU" sz="1500" dirty="0" smtClean="0">
                <a:solidFill>
                  <a:srgbClr val="002060"/>
                </a:solidFill>
              </a:rPr>
              <a:t>Д.м.н., профессор  </a:t>
            </a:r>
            <a:r>
              <a:rPr lang="ru-RU" dirty="0" smtClean="0">
                <a:solidFill>
                  <a:srgbClr val="002060"/>
                </a:solidFill>
              </a:rPr>
              <a:t>Токова З.З.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5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 </a:t>
            </a:r>
            <a:r>
              <a:rPr lang="ru-RU" dirty="0"/>
              <a:t>№13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3600" dirty="0" smtClean="0"/>
              <a:t>Новая </a:t>
            </a:r>
            <a:r>
              <a:rPr lang="ru-RU" sz="3600" dirty="0"/>
              <a:t>отчетная форма №</a:t>
            </a:r>
            <a:r>
              <a:rPr lang="ru-RU" sz="3600" dirty="0" smtClean="0"/>
              <a:t>13 вобрала в себя </a:t>
            </a:r>
            <a:r>
              <a:rPr lang="ru-RU" sz="3600" dirty="0" smtClean="0">
                <a:solidFill>
                  <a:srgbClr val="FF0000"/>
                </a:solidFill>
              </a:rPr>
              <a:t>весь блок О00 – О08 </a:t>
            </a:r>
            <a:r>
              <a:rPr lang="ru-RU" sz="3600" dirty="0" smtClean="0"/>
              <a:t>«беременность с абортивным исходом»,  называется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«</a:t>
            </a:r>
            <a:r>
              <a:rPr lang="ru-RU" sz="3600" dirty="0">
                <a:solidFill>
                  <a:srgbClr val="FF0000"/>
                </a:solidFill>
              </a:rPr>
              <a:t>Сведения  о беременности с абортивным исходом</a:t>
            </a:r>
            <a:r>
              <a:rPr lang="ru-RU" sz="3600" dirty="0" smtClean="0"/>
              <a:t>». 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4459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</a:t>
            </a:r>
            <a:r>
              <a:rPr lang="ru-RU" b="1" dirty="0"/>
              <a:t>  </a:t>
            </a:r>
            <a:r>
              <a:rPr lang="ru-RU" b="1" dirty="0">
                <a:solidFill>
                  <a:srgbClr val="FF0000"/>
                </a:solidFill>
              </a:rPr>
              <a:t>отличие</a:t>
            </a:r>
            <a:r>
              <a:rPr lang="ru-RU" b="1" dirty="0"/>
              <a:t> </a:t>
            </a:r>
            <a:r>
              <a:rPr lang="ru-RU" dirty="0"/>
              <a:t>от предыдущей формы №13  </a:t>
            </a:r>
            <a:r>
              <a:rPr lang="ru-RU" b="1" i="1" dirty="0">
                <a:solidFill>
                  <a:srgbClr val="0070C0"/>
                </a:solidFill>
              </a:rPr>
              <a:t>новая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000" b="1" i="1" dirty="0">
                <a:solidFill>
                  <a:srgbClr val="0070C0"/>
                </a:solidFill>
              </a:rPr>
              <a:t>включает</a:t>
            </a:r>
            <a:r>
              <a:rPr lang="ru-RU" sz="2000" dirty="0"/>
              <a:t> кроме аборта </a:t>
            </a:r>
          </a:p>
          <a:p>
            <a:pPr marL="400050" lvl="1" indent="0">
              <a:buNone/>
            </a:pPr>
            <a:r>
              <a:rPr lang="ru-RU" sz="1600" dirty="0"/>
              <a:t>- </a:t>
            </a:r>
            <a:r>
              <a:rPr lang="ru-RU" sz="2200" b="1" i="1" dirty="0">
                <a:solidFill>
                  <a:srgbClr val="0070C0"/>
                </a:solidFill>
              </a:rPr>
              <a:t>внематочную беременность</a:t>
            </a:r>
            <a:r>
              <a:rPr lang="ru-RU" sz="2200" b="1" i="1" dirty="0"/>
              <a:t>, </a:t>
            </a:r>
          </a:p>
          <a:p>
            <a:pPr marL="400050" lvl="1" indent="0">
              <a:buNone/>
            </a:pPr>
            <a:r>
              <a:rPr lang="ru-RU" sz="2200" b="1" i="1" dirty="0"/>
              <a:t>- </a:t>
            </a:r>
            <a:r>
              <a:rPr lang="ru-RU" sz="2200" b="1" i="1" dirty="0">
                <a:solidFill>
                  <a:srgbClr val="0070C0"/>
                </a:solidFill>
              </a:rPr>
              <a:t>пузырный занос,</a:t>
            </a:r>
          </a:p>
          <a:p>
            <a:pPr marL="400050" lvl="1" indent="0">
              <a:buFontTx/>
              <a:buChar char="-"/>
            </a:pPr>
            <a:r>
              <a:rPr lang="ru-RU" sz="2200" b="1" i="1" dirty="0" smtClean="0">
                <a:solidFill>
                  <a:srgbClr val="0070C0"/>
                </a:solidFill>
              </a:rPr>
              <a:t>неудачную </a:t>
            </a:r>
            <a:r>
              <a:rPr lang="ru-RU" sz="2200" b="1" i="1" dirty="0">
                <a:solidFill>
                  <a:srgbClr val="0070C0"/>
                </a:solidFill>
              </a:rPr>
              <a:t>попытку аборта</a:t>
            </a:r>
            <a:r>
              <a:rPr lang="ru-RU" sz="2200" i="1" dirty="0" smtClean="0"/>
              <a:t>.</a:t>
            </a:r>
          </a:p>
          <a:p>
            <a:pPr marL="400050" lvl="1" indent="0">
              <a:buFontTx/>
              <a:buChar char="-"/>
            </a:pPr>
            <a:endParaRPr lang="ru-RU" sz="2200" i="1" dirty="0"/>
          </a:p>
          <a:p>
            <a:pPr marL="400050" lvl="1" indent="0">
              <a:buNone/>
            </a:pPr>
            <a:r>
              <a:rPr lang="ru-RU" sz="2200" i="1" dirty="0"/>
              <a:t> </a:t>
            </a:r>
            <a:r>
              <a:rPr lang="ru-RU" sz="2200" b="1" i="1" dirty="0">
                <a:solidFill>
                  <a:srgbClr val="0070C0"/>
                </a:solidFill>
              </a:rPr>
              <a:t>состоит из 3-х разделов</a:t>
            </a:r>
            <a:r>
              <a:rPr lang="ru-RU" sz="1600" dirty="0"/>
              <a:t>: </a:t>
            </a:r>
          </a:p>
          <a:p>
            <a:pPr marL="0" indent="0">
              <a:buNone/>
            </a:pPr>
            <a:r>
              <a:rPr lang="ru-RU" sz="2000" dirty="0"/>
              <a:t>1.беременность с абортивным исходом в срок до 12 </a:t>
            </a:r>
            <a:r>
              <a:rPr lang="ru-RU" sz="2000" dirty="0" smtClean="0"/>
              <a:t>недель</a:t>
            </a:r>
            <a:endParaRPr lang="ru-RU" sz="2000" dirty="0"/>
          </a:p>
          <a:p>
            <a:pPr marL="0" indent="0">
              <a:buNone/>
            </a:pPr>
            <a:r>
              <a:rPr lang="ru-RU" sz="2000" dirty="0"/>
              <a:t>2.беременность с абортивным исходом в срок с 12 до 22 </a:t>
            </a:r>
            <a:r>
              <a:rPr lang="ru-RU" sz="2000" dirty="0" smtClean="0"/>
              <a:t>недель</a:t>
            </a:r>
          </a:p>
          <a:p>
            <a:pPr marL="0" indent="0">
              <a:buNone/>
            </a:pPr>
            <a:r>
              <a:rPr lang="ru-RU" sz="2000" dirty="0" smtClean="0"/>
              <a:t>3.структура </a:t>
            </a:r>
            <a:r>
              <a:rPr lang="ru-RU" sz="2000" dirty="0"/>
              <a:t>смертности от беременности с абортивным исходом.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>
                <a:solidFill>
                  <a:srgbClr val="0070C0"/>
                </a:solidFill>
              </a:rPr>
              <a:t>     </a:t>
            </a:r>
            <a:r>
              <a:rPr lang="ru-RU" sz="2000" b="1" i="1" dirty="0">
                <a:solidFill>
                  <a:srgbClr val="0070C0"/>
                </a:solidFill>
              </a:rPr>
              <a:t>в разделе «структура смертности</a:t>
            </a:r>
            <a:r>
              <a:rPr lang="ru-RU" sz="2000" dirty="0"/>
              <a:t>»</a:t>
            </a:r>
          </a:p>
          <a:p>
            <a:pPr marL="0" indent="0">
              <a:buNone/>
            </a:pPr>
            <a:r>
              <a:rPr lang="ru-RU" sz="2000" dirty="0"/>
              <a:t>1.отдельной строкой указано число умерших до 12 недель, </a:t>
            </a:r>
          </a:p>
          <a:p>
            <a:pPr marL="0" indent="0">
              <a:buNone/>
            </a:pPr>
            <a:r>
              <a:rPr lang="ru-RU" sz="2000" dirty="0"/>
              <a:t>2.умершие от самопроизвольного аборта, </a:t>
            </a:r>
          </a:p>
          <a:p>
            <a:pPr marL="0" indent="0">
              <a:buNone/>
            </a:pPr>
            <a:r>
              <a:rPr lang="ru-RU" sz="2000" dirty="0"/>
              <a:t>3.от медицинского аборта,          </a:t>
            </a:r>
          </a:p>
          <a:p>
            <a:pPr marL="0" indent="0">
              <a:buNone/>
            </a:pPr>
            <a:r>
              <a:rPr lang="ru-RU" sz="2000" dirty="0"/>
              <a:t>4.от неудачной попытки аборта.</a:t>
            </a:r>
          </a:p>
        </p:txBody>
      </p:sp>
    </p:spTree>
    <p:extLst>
      <p:ext uri="{BB962C8B-B14F-4D97-AF65-F5344CB8AC3E}">
        <p14:creationId xmlns:p14="http://schemas.microsoft.com/office/powerpoint/2010/main" val="280621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Раздел </a:t>
            </a:r>
            <a:r>
              <a:rPr lang="en-US" b="1" dirty="0" smtClean="0"/>
              <a:t>I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	</a:t>
            </a:r>
            <a:r>
              <a:rPr lang="ru-RU" sz="2400" b="1" dirty="0" smtClean="0"/>
              <a:t> </a:t>
            </a:r>
            <a:r>
              <a:rPr lang="ru-RU" sz="2400" dirty="0" smtClean="0"/>
              <a:t>В таблице 1000  </a:t>
            </a:r>
            <a:r>
              <a:rPr lang="ru-RU" sz="2400" dirty="0"/>
              <a:t>в строках 2-9 </a:t>
            </a:r>
            <a:r>
              <a:rPr lang="ru-RU" sz="2400" dirty="0" smtClean="0"/>
              <a:t>отражаются </a:t>
            </a:r>
            <a:r>
              <a:rPr lang="ru-RU" sz="2400" dirty="0" smtClean="0">
                <a:solidFill>
                  <a:srgbClr val="FF0000"/>
                </a:solidFill>
              </a:rPr>
              <a:t>(О00-О07)</a:t>
            </a:r>
            <a:r>
              <a:rPr lang="ru-RU" sz="2400" dirty="0" smtClean="0"/>
              <a:t>: </a:t>
            </a:r>
            <a:r>
              <a:rPr lang="ru-RU" sz="2400" dirty="0"/>
              <a:t>внематочная беременность, пузырный занос, другие анормальные продукты зачатия, самопроизвольный, медицинский аборт, другие виды аборта, аборт неуточненный, неудачная попытка аборта. В графах 5-9 – распределение по возрасту, в  10-11 –  аборты у </a:t>
            </a:r>
            <a:r>
              <a:rPr lang="ru-RU" sz="2400" dirty="0" err="1"/>
              <a:t>первобеременных</a:t>
            </a:r>
            <a:r>
              <a:rPr lang="ru-RU" sz="2400" dirty="0"/>
              <a:t> и ВИЧ- инфицированных. Строка 1 равна сумме строк 2-9 по всем графам.</a:t>
            </a:r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По </a:t>
            </a:r>
            <a:r>
              <a:rPr lang="ru-RU" sz="2400" dirty="0" err="1"/>
              <a:t>подтабличной</a:t>
            </a:r>
            <a:r>
              <a:rPr lang="ru-RU" sz="2400" dirty="0"/>
              <a:t> строке 1 100 указаны осложнения, вызванные абортом, внематочной и молярной </a:t>
            </a:r>
            <a:r>
              <a:rPr lang="ru-RU" sz="2400" dirty="0" smtClean="0"/>
              <a:t>беременностью </a:t>
            </a:r>
            <a:r>
              <a:rPr lang="ru-RU" sz="2400" dirty="0" smtClean="0">
                <a:solidFill>
                  <a:srgbClr val="FF0000"/>
                </a:solidFill>
              </a:rPr>
              <a:t>(О08.0-О08.3)</a:t>
            </a: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400" dirty="0" smtClean="0"/>
              <a:t>	 </a:t>
            </a:r>
            <a:r>
              <a:rPr lang="ru-RU" sz="2400" dirty="0"/>
              <a:t>По </a:t>
            </a:r>
            <a:r>
              <a:rPr lang="ru-RU" sz="2400" dirty="0" err="1"/>
              <a:t>подтабличной</a:t>
            </a:r>
            <a:r>
              <a:rPr lang="ru-RU" sz="2400" dirty="0"/>
              <a:t> строке 1 200 – медицинский аборт, произведенный по медицинским показаниям, в том числе – медикаментозным методом.</a:t>
            </a:r>
          </a:p>
        </p:txBody>
      </p:sp>
    </p:spTree>
    <p:extLst>
      <p:ext uri="{BB962C8B-B14F-4D97-AF65-F5344CB8AC3E}">
        <p14:creationId xmlns:p14="http://schemas.microsoft.com/office/powerpoint/2010/main" val="283044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r>
              <a:rPr lang="ru-RU" b="1" dirty="0" smtClean="0"/>
              <a:t>Раздел </a:t>
            </a:r>
            <a:r>
              <a:rPr lang="en-US" b="1" dirty="0" smtClean="0"/>
              <a:t>II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	</a:t>
            </a:r>
            <a:r>
              <a:rPr lang="ru-RU" sz="2400" dirty="0" smtClean="0"/>
              <a:t>В таблице  </a:t>
            </a:r>
            <a:r>
              <a:rPr lang="ru-RU" sz="2400" dirty="0"/>
              <a:t>2 </a:t>
            </a:r>
            <a:r>
              <a:rPr lang="ru-RU" sz="2400" dirty="0" smtClean="0"/>
              <a:t>000 </a:t>
            </a:r>
            <a:r>
              <a:rPr lang="ru-RU" sz="2400" dirty="0"/>
              <a:t>отражаются сведения, включающие прерывания  беременности </a:t>
            </a:r>
            <a:r>
              <a:rPr lang="ru-RU" sz="2400" dirty="0">
                <a:solidFill>
                  <a:srgbClr val="FF0000"/>
                </a:solidFill>
              </a:rPr>
              <a:t>кроме пузырного </a:t>
            </a:r>
            <a:r>
              <a:rPr lang="ru-RU" sz="2400" dirty="0" smtClean="0">
                <a:solidFill>
                  <a:srgbClr val="FF0000"/>
                </a:solidFill>
              </a:rPr>
              <a:t>заноса – О01.</a:t>
            </a:r>
            <a:endParaRPr lang="ru-RU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400" dirty="0" smtClean="0"/>
              <a:t>	Распределение </a:t>
            </a:r>
            <a:r>
              <a:rPr lang="ru-RU" sz="2400" dirty="0"/>
              <a:t>граф аналогично таблице 1 000. Строка 1 равна сумме строк 2-8 по всем графам.</a:t>
            </a:r>
          </a:p>
          <a:p>
            <a:pPr marL="0" lvl="0" indent="0">
              <a:buClr>
                <a:srgbClr val="0BD0D9"/>
              </a:buClr>
              <a:buNone/>
            </a:pPr>
            <a:r>
              <a:rPr lang="en-US" sz="2400" dirty="0"/>
              <a:t>	</a:t>
            </a:r>
            <a:r>
              <a:rPr lang="ru-RU" sz="2400" dirty="0" smtClean="0"/>
              <a:t>По </a:t>
            </a:r>
            <a:r>
              <a:rPr lang="ru-RU" sz="2400" dirty="0" err="1"/>
              <a:t>подтабличной</a:t>
            </a:r>
            <a:r>
              <a:rPr lang="ru-RU" sz="2400" dirty="0"/>
              <a:t> строке 2 100 указаны осложнения, вызванные абортом и внематочной </a:t>
            </a:r>
            <a:r>
              <a:rPr lang="ru-RU" sz="2400" dirty="0" smtClean="0"/>
              <a:t>беременностью</a:t>
            </a:r>
            <a:r>
              <a:rPr lang="ru-RU" sz="2400" dirty="0" smtClean="0">
                <a:solidFill>
                  <a:srgbClr val="FF0000"/>
                </a:solidFill>
              </a:rPr>
              <a:t>(О08.0-О08.3).</a:t>
            </a:r>
            <a:r>
              <a:rPr lang="ru-RU" sz="2400" dirty="0" smtClean="0"/>
              <a:t> По </a:t>
            </a:r>
            <a:r>
              <a:rPr lang="ru-RU" sz="2400" dirty="0" err="1"/>
              <a:t>подтабличной</a:t>
            </a:r>
            <a:r>
              <a:rPr lang="ru-RU" sz="2400" dirty="0"/>
              <a:t> строке 2 200 указан медицинский аборт, произведенный  по социальным показаниям, по </a:t>
            </a:r>
            <a:r>
              <a:rPr lang="ru-RU" sz="2400" dirty="0" err="1"/>
              <a:t>подтабличной</a:t>
            </a:r>
            <a:r>
              <a:rPr lang="ru-RU" sz="2400" dirty="0"/>
              <a:t> строке 2 300 – аборт, произведенный медикаментозным методом.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4102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r>
              <a:rPr lang="ru-RU" b="1" dirty="0" err="1"/>
              <a:t>Межформенный</a:t>
            </a:r>
            <a:r>
              <a:rPr lang="ru-RU" b="1" dirty="0"/>
              <a:t> контроль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000" b="1" dirty="0" smtClean="0"/>
              <a:t>	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ru-RU" sz="2000" b="1" dirty="0"/>
              <a:t>С</a:t>
            </a:r>
            <a:r>
              <a:rPr lang="ru-RU" sz="2600" dirty="0" smtClean="0"/>
              <a:t>ледует проводить с отчетной </a:t>
            </a:r>
            <a:r>
              <a:rPr lang="ru-RU" sz="2600" b="1" dirty="0" smtClean="0">
                <a:solidFill>
                  <a:srgbClr val="FF0000"/>
                </a:solidFill>
              </a:rPr>
              <a:t>формой № 14 </a:t>
            </a:r>
            <a:r>
              <a:rPr lang="ru-RU" sz="2600" dirty="0" smtClean="0">
                <a:solidFill>
                  <a:srgbClr val="FF0000"/>
                </a:solidFill>
              </a:rPr>
              <a:t> </a:t>
            </a:r>
            <a:r>
              <a:rPr lang="ru-RU" sz="2600" dirty="0" smtClean="0"/>
              <a:t>«Сведения о деятельности подразделений медицинской организации, оказывающих медицинскую помощь в </a:t>
            </a:r>
            <a:r>
              <a:rPr lang="ru-RU" sz="2600" i="1" dirty="0" smtClean="0"/>
              <a:t>стационарных</a:t>
            </a:r>
            <a:r>
              <a:rPr lang="ru-RU" sz="2600" dirty="0" smtClean="0"/>
              <a:t> условиях»:  таблица 4 000 страница 56 строка 14.6 графа 3 – аборты (раздел  3. «Хирургическая работа организации»).</a:t>
            </a:r>
          </a:p>
          <a:p>
            <a:pPr marL="0" indent="0">
              <a:buNone/>
            </a:pPr>
            <a:r>
              <a:rPr lang="ru-RU" sz="2600" dirty="0" smtClean="0"/>
              <a:t>	При </a:t>
            </a:r>
            <a:r>
              <a:rPr lang="ru-RU" sz="2600" dirty="0"/>
              <a:t>правильной регистрации число абортов по форме № 13 равно или превосходит аборты по форме № 14 за счет </a:t>
            </a:r>
            <a:r>
              <a:rPr lang="ru-RU" sz="2600" i="1" dirty="0"/>
              <a:t>амбулаторно</a:t>
            </a:r>
            <a:r>
              <a:rPr lang="ru-RU" sz="2600" dirty="0"/>
              <a:t> произведенных абортов. Форма № 14 учитывает аборты, произведенные </a:t>
            </a:r>
            <a:r>
              <a:rPr lang="ru-RU" sz="2600" i="1" dirty="0"/>
              <a:t>только в стационарных условиях</a:t>
            </a:r>
            <a:r>
              <a:rPr lang="ru-RU" sz="2600" dirty="0"/>
              <a:t>.</a:t>
            </a:r>
          </a:p>
          <a:p>
            <a:pPr marL="0" indent="0">
              <a:buNone/>
            </a:pPr>
            <a:r>
              <a:rPr lang="ru-RU" sz="2600" dirty="0"/>
              <a:t>	</a:t>
            </a:r>
            <a:r>
              <a:rPr lang="ru-RU" sz="2600" dirty="0" smtClean="0"/>
              <a:t>Проблема абортов тесно связана с </a:t>
            </a:r>
            <a:r>
              <a:rPr lang="ru-RU" sz="2600" i="1" dirty="0" smtClean="0"/>
              <a:t>контрацепцией</a:t>
            </a:r>
            <a:r>
              <a:rPr lang="ru-RU" sz="2600" dirty="0" smtClean="0"/>
              <a:t>.  Поэтому следует обратить внимание на операции по поводу </a:t>
            </a:r>
            <a:r>
              <a:rPr lang="ru-RU" sz="2600" i="1" dirty="0" smtClean="0"/>
              <a:t>стерилизации</a:t>
            </a:r>
            <a:r>
              <a:rPr lang="ru-RU" sz="2600" dirty="0" smtClean="0"/>
              <a:t> женщин ( форма № 14 таблица 4 000 Раздел 3.«Хирургическая работа организации» страница 56 строка 13.4  графа 3).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8664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Форма № 30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	 </a:t>
            </a:r>
            <a:r>
              <a:rPr lang="ru-RU" sz="3600" dirty="0" smtClean="0"/>
              <a:t>«</a:t>
            </a:r>
            <a:r>
              <a:rPr lang="ru-RU" sz="3600" dirty="0"/>
              <a:t>Сведения о медицинской организации» страница 39 таблица 2401 представляет информацию о женщинах, применяющих </a:t>
            </a:r>
            <a:r>
              <a:rPr lang="ru-RU" sz="3600" i="1" dirty="0">
                <a:solidFill>
                  <a:srgbClr val="FF0000"/>
                </a:solidFill>
              </a:rPr>
              <a:t>контрацепцию</a:t>
            </a:r>
            <a:r>
              <a:rPr lang="ru-RU" sz="3600" dirty="0"/>
              <a:t>:  состоит под наблюдением на конец года женщин, имеющих ВМС; использующих гормональную контрацепцию; введено ВМС в отчетном году.</a:t>
            </a:r>
          </a:p>
        </p:txBody>
      </p:sp>
    </p:spTree>
    <p:extLst>
      <p:ext uri="{BB962C8B-B14F-4D97-AF65-F5344CB8AC3E}">
        <p14:creationId xmlns:p14="http://schemas.microsoft.com/office/powerpoint/2010/main" val="20804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Форма № 32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</a:t>
            </a:r>
            <a:r>
              <a:rPr lang="ru-RU" sz="3200" dirty="0" smtClean="0"/>
              <a:t>«</a:t>
            </a:r>
            <a:r>
              <a:rPr lang="ru-RU" sz="3600" dirty="0"/>
              <a:t>Сведения о медицинской помощи беременным, роженицам и родильницам» в разделе </a:t>
            </a:r>
            <a:r>
              <a:rPr lang="ru-RU" sz="3600" dirty="0" smtClean="0"/>
              <a:t>2. Родовспоможение </a:t>
            </a:r>
            <a:r>
              <a:rPr lang="ru-RU" sz="3600" dirty="0"/>
              <a:t>в стационаре таблица </a:t>
            </a:r>
            <a:r>
              <a:rPr lang="ru-RU" sz="3600" dirty="0" smtClean="0"/>
              <a:t>2210 </a:t>
            </a:r>
            <a:r>
              <a:rPr lang="ru-RU" sz="3600" dirty="0"/>
              <a:t>строка 1-2 графа 3  регистрирует </a:t>
            </a:r>
            <a:r>
              <a:rPr lang="ru-RU" sz="3600" i="1" dirty="0"/>
              <a:t>роды  у девочек до 14 лет</a:t>
            </a:r>
            <a:r>
              <a:rPr lang="ru-RU" sz="3600" dirty="0"/>
              <a:t> и их называют «дети до 14 лет» (включает в себя возраст 14 лет 11 месяцев 29 дней) – из общего числа родов: принято родов у детей до 14 лет.</a:t>
            </a:r>
          </a:p>
        </p:txBody>
      </p:sp>
    </p:spTree>
    <p:extLst>
      <p:ext uri="{BB962C8B-B14F-4D97-AF65-F5344CB8AC3E}">
        <p14:creationId xmlns:p14="http://schemas.microsoft.com/office/powerpoint/2010/main" val="363048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Номер слайда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>
              <a:defRPr/>
            </a:pPr>
            <a:fld id="{8F8320E1-1A7B-460B-98F5-A433AA9FDC2F}" type="slidenum">
              <a:rPr lang="ru-RU" sz="1200">
                <a:solidFill>
                  <a:prstClr val="black">
                    <a:tint val="75000"/>
                  </a:prstClr>
                </a:solidFill>
                <a:cs typeface="Arial" charset="0"/>
              </a:rPr>
              <a:pPr algn="r">
                <a:defRPr/>
              </a:pPr>
              <a:t>9</a:t>
            </a:fld>
            <a:endParaRPr lang="ru-RU" sz="1200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18498" name="Rectangle 2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9144000" cy="720725"/>
          </a:xfrm>
          <a:ln>
            <a:miter lim="800000"/>
            <a:headEnd/>
            <a:tailEnd/>
          </a:ln>
          <a:extLst/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</a:rPr>
              <a:t>Примечание</a:t>
            </a:r>
          </a:p>
        </p:txBody>
      </p:sp>
      <p:sp>
        <p:nvSpPr>
          <p:cNvPr id="4102" name="Rectangle 3"/>
          <p:cNvSpPr>
            <a:spLocks noGrp="1"/>
          </p:cNvSpPr>
          <p:nvPr>
            <p:ph type="body" sz="half" idx="4294967295"/>
          </p:nvPr>
        </p:nvSpPr>
        <p:spPr>
          <a:xfrm>
            <a:off x="682625" y="1125538"/>
            <a:ext cx="7993063" cy="1727200"/>
          </a:xfrm>
        </p:spPr>
        <p:txBody>
          <a:bodyPr/>
          <a:lstStyle/>
          <a:p>
            <a:r>
              <a:rPr lang="ru-RU" altLang="ru-RU" sz="2200" smtClean="0">
                <a:latin typeface="Tahoma" pitchFamily="34" charset="0"/>
              </a:rPr>
              <a:t>Все аборты у девочек в возрасте до 14 лет вкл. считаются как аборты по медицинским показаниям, в силу физиологической незрелости организма.</a:t>
            </a:r>
          </a:p>
          <a:p>
            <a:r>
              <a:rPr lang="ru-RU" altLang="ru-RU" sz="2200" smtClean="0">
                <a:latin typeface="Tahoma" pitchFamily="34" charset="0"/>
              </a:rPr>
              <a:t>На каждый случай аборта у девочек до 14 лет вкл. представляется пояснительная записка:</a:t>
            </a:r>
          </a:p>
          <a:p>
            <a:pPr>
              <a:buFont typeface="Arial" charset="0"/>
              <a:buNone/>
            </a:pPr>
            <a:endParaRPr lang="ru-RU" altLang="ru-RU" sz="2200" smtClean="0">
              <a:latin typeface="Tahoma" pitchFamily="34" charset="0"/>
            </a:endParaRPr>
          </a:p>
        </p:txBody>
      </p:sp>
      <p:graphicFrame>
        <p:nvGraphicFramePr>
          <p:cNvPr id="58423" name="Group 55"/>
          <p:cNvGraphicFramePr>
            <a:graphicFrameLocks noGrp="1"/>
          </p:cNvGraphicFramePr>
          <p:nvPr>
            <p:ph sz="half" idx="4294967295"/>
          </p:nvPr>
        </p:nvGraphicFramePr>
        <p:xfrm>
          <a:off x="171450" y="2959100"/>
          <a:ext cx="8756650" cy="2255838"/>
        </p:xfrm>
        <a:graphic>
          <a:graphicData uri="http://schemas.openxmlformats.org/drawingml/2006/table">
            <a:tbl>
              <a:tblPr/>
              <a:tblGrid>
                <a:gridCol w="2546350"/>
                <a:gridCol w="1435100"/>
                <a:gridCol w="1816100"/>
                <a:gridCol w="1320800"/>
                <a:gridCol w="1638300"/>
              </a:tblGrid>
              <a:tr h="1408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Территория проживания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мед. организация,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где произведено прерывание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Дата рождения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Дата производства аборта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Диагноз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Способ прерывания беременности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03.04.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2001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г.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12.03.201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 г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517" name="Text Box 21"/>
          <p:cNvSpPr txBox="1">
            <a:spLocks noChangeArrowheads="1"/>
          </p:cNvSpPr>
          <p:nvPr/>
        </p:nvSpPr>
        <p:spPr bwMode="auto">
          <a:xfrm>
            <a:off x="611188" y="5118100"/>
            <a:ext cx="792003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2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> 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>Все аборты у девочек до 14 лет вкл. показываются в форме  № 12. таблица 1000, стр.16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>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>Каждый </a:t>
            </a: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>случай аборта у женщины старше 50 лет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dirty="0">
                <a:solidFill>
                  <a:srgbClr val="C050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>необходимо </a:t>
            </a:r>
            <a:r>
              <a:rPr lang="ru-RU" sz="2200" dirty="0" smtClean="0">
                <a:solidFill>
                  <a:srgbClr val="C050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charset="0"/>
              </a:rPr>
              <a:t>уточнять</a:t>
            </a:r>
            <a:endParaRPr lang="ru-RU" sz="2200" dirty="0">
              <a:solidFill>
                <a:srgbClr val="C0504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Arial" charset="0"/>
            </a:endParaRPr>
          </a:p>
        </p:txBody>
      </p:sp>
      <p:sp>
        <p:nvSpPr>
          <p:cNvPr id="618518" name="Text Box 22"/>
          <p:cNvSpPr txBox="1">
            <a:spLocks noChangeArrowheads="1"/>
          </p:cNvSpPr>
          <p:nvPr/>
        </p:nvSpPr>
        <p:spPr bwMode="auto">
          <a:xfrm>
            <a:off x="0" y="990600"/>
            <a:ext cx="9144000" cy="1222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ru-RU" sz="200">
              <a:solidFill>
                <a:prstClr val="black"/>
              </a:solidFill>
            </a:endParaRPr>
          </a:p>
        </p:txBody>
      </p:sp>
      <p:sp>
        <p:nvSpPr>
          <p:cNvPr id="618519" name="Text Box 23"/>
          <p:cNvSpPr txBox="1">
            <a:spLocks noChangeArrowheads="1"/>
          </p:cNvSpPr>
          <p:nvPr/>
        </p:nvSpPr>
        <p:spPr bwMode="auto">
          <a:xfrm>
            <a:off x="0" y="198438"/>
            <a:ext cx="9144000" cy="1222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ru-RU" sz="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2745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277</TotalTime>
  <Words>278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Поток</vt:lpstr>
      <vt:lpstr>Тема Office</vt:lpstr>
      <vt:lpstr>Новая отчетная форма №13 «Сведения  о беременности с абортивным исходом» </vt:lpstr>
      <vt:lpstr>Форма №13</vt:lpstr>
      <vt:lpstr>В  отличие от предыдущей формы №13  новая:</vt:lpstr>
      <vt:lpstr>Раздел I</vt:lpstr>
      <vt:lpstr>Раздел II</vt:lpstr>
      <vt:lpstr>Межформенный контроль </vt:lpstr>
      <vt:lpstr>Форма № 30 </vt:lpstr>
      <vt:lpstr>Форма № 32 </vt:lpstr>
      <vt:lpstr>Примечание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Новая отчетная форма №13 «Сведения  о беременности с абортивным исходом»</dc:title>
  <dc:creator>Быкова Надежда Николаевна</dc:creator>
  <cp:lastModifiedBy>Чурсина Ирина Ильдаровна</cp:lastModifiedBy>
  <cp:revision>19</cp:revision>
  <cp:lastPrinted>2016-11-29T11:01:24Z</cp:lastPrinted>
  <dcterms:created xsi:type="dcterms:W3CDTF">2016-11-28T10:07:28Z</dcterms:created>
  <dcterms:modified xsi:type="dcterms:W3CDTF">2016-12-22T04:17:35Z</dcterms:modified>
</cp:coreProperties>
</file>